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6" r:id="rId9"/>
    <p:sldId id="267" r:id="rId10"/>
    <p:sldId id="268" r:id="rId11"/>
    <p:sldId id="263" r:id="rId12"/>
    <p:sldId id="264" r:id="rId13"/>
    <p:sldId id="265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7.PNG>
</file>

<file path=ppt/media/image18.PN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67B3C-8B75-49BF-A4A6-27910E653A11}" type="datetimeFigureOut">
              <a:rPr lang="en-PK" smtClean="0"/>
              <a:t>04/04/2021</a:t>
            </a:fld>
            <a:endParaRPr lang="en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B5690-588F-44A5-A0D5-71D4A0C83DA8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2265085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67B3C-8B75-49BF-A4A6-27910E653A11}" type="datetimeFigureOut">
              <a:rPr lang="en-PK" smtClean="0"/>
              <a:t>04/04/2021</a:t>
            </a:fld>
            <a:endParaRPr lang="en-P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B5690-588F-44A5-A0D5-71D4A0C83DA8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8657524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67B3C-8B75-49BF-A4A6-27910E653A11}" type="datetimeFigureOut">
              <a:rPr lang="en-PK" smtClean="0"/>
              <a:t>04/04/2021</a:t>
            </a:fld>
            <a:endParaRPr lang="en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B5690-588F-44A5-A0D5-71D4A0C83DA8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5655385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67B3C-8B75-49BF-A4A6-27910E653A11}" type="datetimeFigureOut">
              <a:rPr lang="en-PK" smtClean="0"/>
              <a:t>04/04/2021</a:t>
            </a:fld>
            <a:endParaRPr lang="en-PK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B5690-588F-44A5-A0D5-71D4A0C83DA8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3124017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67B3C-8B75-49BF-A4A6-27910E653A11}" type="datetimeFigureOut">
              <a:rPr lang="en-PK" smtClean="0"/>
              <a:t>04/04/2021</a:t>
            </a:fld>
            <a:endParaRPr lang="en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B5690-588F-44A5-A0D5-71D4A0C83DA8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2609985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67B3C-8B75-49BF-A4A6-27910E653A11}" type="datetimeFigureOut">
              <a:rPr lang="en-PK" smtClean="0"/>
              <a:t>04/04/2021</a:t>
            </a:fld>
            <a:endParaRPr lang="en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B5690-588F-44A5-A0D5-71D4A0C83DA8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6162078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67B3C-8B75-49BF-A4A6-27910E653A11}" type="datetimeFigureOut">
              <a:rPr lang="en-PK" smtClean="0"/>
              <a:t>04/04/2021</a:t>
            </a:fld>
            <a:endParaRPr lang="en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B5690-588F-44A5-A0D5-71D4A0C83DA8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41723979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67B3C-8B75-49BF-A4A6-27910E653A11}" type="datetimeFigureOut">
              <a:rPr lang="en-PK" smtClean="0"/>
              <a:t>04/04/2021</a:t>
            </a:fld>
            <a:endParaRPr lang="en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B5690-588F-44A5-A0D5-71D4A0C83DA8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7508457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67B3C-8B75-49BF-A4A6-27910E653A11}" type="datetimeFigureOut">
              <a:rPr lang="en-PK" smtClean="0"/>
              <a:t>04/04/2021</a:t>
            </a:fld>
            <a:endParaRPr lang="en-P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B5690-588F-44A5-A0D5-71D4A0C83DA8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9556409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67B3C-8B75-49BF-A4A6-27910E653A11}" type="datetimeFigureOut">
              <a:rPr lang="en-PK" smtClean="0"/>
              <a:t>04/04/2021</a:t>
            </a:fld>
            <a:endParaRPr lang="en-PK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B5690-588F-44A5-A0D5-71D4A0C83DA8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024277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67B3C-8B75-49BF-A4A6-27910E653A11}" type="datetimeFigureOut">
              <a:rPr lang="en-PK" smtClean="0"/>
              <a:t>04/04/2021</a:t>
            </a:fld>
            <a:endParaRPr lang="en-PK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B5690-588F-44A5-A0D5-71D4A0C83DA8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3931874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67B3C-8B75-49BF-A4A6-27910E653A11}" type="datetimeFigureOut">
              <a:rPr lang="en-PK" smtClean="0"/>
              <a:t>04/04/2021</a:t>
            </a:fld>
            <a:endParaRPr lang="en-PK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B5690-588F-44A5-A0D5-71D4A0C83DA8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2757586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67B3C-8B75-49BF-A4A6-27910E653A11}" type="datetimeFigureOut">
              <a:rPr lang="en-PK" smtClean="0"/>
              <a:t>04/04/2021</a:t>
            </a:fld>
            <a:endParaRPr lang="en-P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B5690-588F-44A5-A0D5-71D4A0C83DA8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4142357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81D67B3C-8B75-49BF-A4A6-27910E653A11}" type="datetimeFigureOut">
              <a:rPr lang="en-PK" smtClean="0"/>
              <a:t>04/04/2021</a:t>
            </a:fld>
            <a:endParaRPr lang="en-P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P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8FAB5690-588F-44A5-A0D5-71D4A0C83DA8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8144636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PK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81D67B3C-8B75-49BF-A4A6-27910E653A11}" type="datetimeFigureOut">
              <a:rPr lang="en-PK" smtClean="0"/>
              <a:t>04/04/2021</a:t>
            </a:fld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8FAB5690-588F-44A5-A0D5-71D4A0C83DA8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6312402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59846-B03B-419F-ADEA-E9ABB32D6B7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BC7A2F-C71D-47C7-8C62-CFCAC69401D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PK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34128A-F456-454F-A307-4AF3FCE63E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778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9148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BB619-CD98-4A77-834E-4C9539175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CF5678-D804-4713-99D6-CDFB1D23F3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4622166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20D681-2BE4-484D-BC9B-D0CDAB0B9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FAKE NETWORK OF NGOs in EU AND UN</a:t>
            </a:r>
            <a:endParaRPr lang="en-PK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B848EA-C32A-4B74-9C45-D0196361846A}"/>
              </a:ext>
            </a:extLst>
          </p:cNvPr>
          <p:cNvSpPr txBox="1"/>
          <p:nvPr/>
        </p:nvSpPr>
        <p:spPr>
          <a:xfrm>
            <a:off x="810000" y="2916315"/>
            <a:ext cx="1119409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EU Dis-info Lab found out 10 UN accredited NGOs directly controlled by </a:t>
            </a:r>
          </a:p>
          <a:p>
            <a:r>
              <a:rPr lang="en-US" sz="2400" dirty="0"/>
              <a:t>   </a:t>
            </a:r>
            <a:r>
              <a:rPr lang="en-US" sz="2400" dirty="0" err="1"/>
              <a:t>Srivastva</a:t>
            </a:r>
            <a:r>
              <a:rPr lang="en-US" sz="2400" dirty="0"/>
              <a:t> Group.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D7DA9C-ABA1-42DC-A526-FC41814F3347}"/>
              </a:ext>
            </a:extLst>
          </p:cNvPr>
          <p:cNvSpPr txBox="1"/>
          <p:nvPr/>
        </p:nvSpPr>
        <p:spPr>
          <a:xfrm>
            <a:off x="810000" y="4461158"/>
            <a:ext cx="1082860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All 10 NGOs had the following traits in common:</a:t>
            </a:r>
          </a:p>
          <a:p>
            <a:pPr marL="400050" indent="-400050">
              <a:buFont typeface="+mj-lt"/>
              <a:buAutoNum type="romanLcPeriod"/>
            </a:pPr>
            <a:r>
              <a:rPr lang="en-US" sz="2400" dirty="0"/>
              <a:t>	They were resurrected from the ashes of real NGOs.</a:t>
            </a:r>
          </a:p>
          <a:p>
            <a:pPr marL="400050" indent="-400050">
              <a:buFont typeface="+mj-lt"/>
              <a:buAutoNum type="romanLcPeriod"/>
            </a:pPr>
            <a:r>
              <a:rPr lang="en-US" sz="2400" dirty="0"/>
              <a:t>Discredited Pakistan in the UN and EU and promoted Indian interests </a:t>
            </a:r>
          </a:p>
          <a:p>
            <a:r>
              <a:rPr lang="en-US" sz="2400" dirty="0"/>
              <a:t>       in UN meetings regarding important matters.</a:t>
            </a:r>
            <a:endParaRPr lang="en-PK" sz="2400" dirty="0"/>
          </a:p>
        </p:txBody>
      </p:sp>
    </p:spTree>
    <p:extLst>
      <p:ext uri="{BB962C8B-B14F-4D97-AF65-F5344CB8AC3E}">
        <p14:creationId xmlns:p14="http://schemas.microsoft.com/office/powerpoint/2010/main" val="3847843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4AD17-7B9A-4C7A-B758-17E3CC2124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CASE STUDY I</a:t>
            </a:r>
            <a:endParaRPr lang="en-PK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7BBD76-8EBF-400C-9D82-BC7744DE74DD}"/>
              </a:ext>
            </a:extLst>
          </p:cNvPr>
          <p:cNvSpPr txBox="1"/>
          <p:nvPr/>
        </p:nvSpPr>
        <p:spPr>
          <a:xfrm>
            <a:off x="719091" y="2334827"/>
            <a:ext cx="76514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World Environment and Resources Council(WERC):</a:t>
            </a:r>
            <a:endParaRPr lang="en-PK" sz="24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1695DA-BD5E-441B-A65E-8FC187158081}"/>
              </a:ext>
            </a:extLst>
          </p:cNvPr>
          <p:cNvSpPr txBox="1"/>
          <p:nvPr/>
        </p:nvSpPr>
        <p:spPr>
          <a:xfrm>
            <a:off x="719091" y="3160450"/>
            <a:ext cx="5857694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Founded in 1970s to promote, “Sciences of </a:t>
            </a:r>
          </a:p>
          <a:p>
            <a:r>
              <a:rPr lang="en-US" sz="2000" dirty="0"/>
              <a:t>    Environmental importance”.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Ceased to exist in late 90s.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Hijacked by Indian chronicles in 2005 and </a:t>
            </a:r>
          </a:p>
          <a:p>
            <a:r>
              <a:rPr lang="en-US" sz="2000" dirty="0"/>
              <a:t>    representatives from this NGO participated</a:t>
            </a:r>
          </a:p>
          <a:p>
            <a:r>
              <a:rPr lang="en-US" sz="2000" dirty="0"/>
              <a:t>    in UN sessions.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Did false propaganda on Baloch and </a:t>
            </a:r>
          </a:p>
          <a:p>
            <a:r>
              <a:rPr lang="en-US" sz="2000" dirty="0"/>
              <a:t>    Sindhi genocide and discredited Pakistan </a:t>
            </a:r>
          </a:p>
          <a:p>
            <a:r>
              <a:rPr lang="en-US" sz="2000" dirty="0"/>
              <a:t>    on the international stage.</a:t>
            </a:r>
            <a:endParaRPr lang="en-PK" sz="2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1DDC022-3283-43C5-9785-614ED105CB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9065" y="3464146"/>
            <a:ext cx="5235835" cy="225492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5861E7E-3069-4B57-A9EB-AEB9BD2EADB8}"/>
              </a:ext>
            </a:extLst>
          </p:cNvPr>
          <p:cNvSpPr txBox="1"/>
          <p:nvPr/>
        </p:nvSpPr>
        <p:spPr>
          <a:xfrm>
            <a:off x="7792403" y="5730384"/>
            <a:ext cx="30091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ANI News Agency spreading the</a:t>
            </a:r>
          </a:p>
          <a:p>
            <a:pPr algn="ctr"/>
            <a:r>
              <a:rPr lang="en-US" sz="1400" dirty="0"/>
              <a:t>propaganda of fake NGOs.</a:t>
            </a:r>
            <a:endParaRPr lang="en-PK" sz="1400" dirty="0"/>
          </a:p>
        </p:txBody>
      </p:sp>
    </p:spTree>
    <p:extLst>
      <p:ext uri="{BB962C8B-B14F-4D97-AF65-F5344CB8AC3E}">
        <p14:creationId xmlns:p14="http://schemas.microsoft.com/office/powerpoint/2010/main" val="40686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23E5A-3E13-488B-B5A7-8647DDA49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CASE STUDY II</a:t>
            </a:r>
            <a:endParaRPr lang="en-PK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B31273-B87C-4B56-B5ED-7D09C8F79662}"/>
              </a:ext>
            </a:extLst>
          </p:cNvPr>
          <p:cNvSpPr txBox="1"/>
          <p:nvPr/>
        </p:nvSpPr>
        <p:spPr>
          <a:xfrm>
            <a:off x="810000" y="2450237"/>
            <a:ext cx="82846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CENTER FOR ENVIRONMENTAL AND MANAGEMENT STUDIES(CEMS) :</a:t>
            </a:r>
            <a:endParaRPr lang="en-PK" sz="20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21F5E8-B497-4B13-B1E6-49B73A0DDEDB}"/>
              </a:ext>
            </a:extLst>
          </p:cNvPr>
          <p:cNvSpPr txBox="1"/>
          <p:nvPr/>
        </p:nvSpPr>
        <p:spPr>
          <a:xfrm>
            <a:off x="810000" y="3133817"/>
            <a:ext cx="6163867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Originally formed in New Delhi in 1980s.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Stopped its activities in 1986.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Emerged again on the international stage in </a:t>
            </a:r>
          </a:p>
          <a:p>
            <a:r>
              <a:rPr lang="en-US" dirty="0"/>
              <a:t>    Jan, 2016 this time hosted under the same network </a:t>
            </a:r>
          </a:p>
          <a:p>
            <a:r>
              <a:rPr lang="en-US" dirty="0"/>
              <a:t>    of NGOs whose IP addresses were owned </a:t>
            </a:r>
          </a:p>
          <a:p>
            <a:r>
              <a:rPr lang="en-US" dirty="0"/>
              <a:t>    by </a:t>
            </a:r>
            <a:r>
              <a:rPr lang="en-US" dirty="0" err="1"/>
              <a:t>Srivastva</a:t>
            </a:r>
            <a:r>
              <a:rPr lang="en-US" dirty="0"/>
              <a:t> group.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Headed by “</a:t>
            </a:r>
            <a:r>
              <a:rPr lang="en-US" dirty="0" err="1"/>
              <a:t>Amjab</a:t>
            </a:r>
            <a:r>
              <a:rPr lang="en-US" dirty="0"/>
              <a:t> </a:t>
            </a:r>
            <a:r>
              <a:rPr lang="en-US" dirty="0" err="1"/>
              <a:t>Ayb</a:t>
            </a:r>
            <a:r>
              <a:rPr lang="en-US" dirty="0"/>
              <a:t> Mirza”.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Propagated Indian stance on Kashmir issue </a:t>
            </a:r>
          </a:p>
          <a:p>
            <a:r>
              <a:rPr lang="en-US" dirty="0"/>
              <a:t>     and accused Pakistan of terror financing</a:t>
            </a:r>
          </a:p>
          <a:p>
            <a:r>
              <a:rPr lang="en-US" dirty="0"/>
              <a:t>     in Kashmir.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8135CCD-CC9F-43DE-8C7B-64E5E3A1F6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5155" y="2963567"/>
            <a:ext cx="2976843" cy="303257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E558DBF-07BB-47B4-A451-F526765DE383}"/>
              </a:ext>
            </a:extLst>
          </p:cNvPr>
          <p:cNvSpPr txBox="1"/>
          <p:nvPr/>
        </p:nvSpPr>
        <p:spPr>
          <a:xfrm>
            <a:off x="8594182" y="6093126"/>
            <a:ext cx="25987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Arizona Herald: another media</a:t>
            </a:r>
          </a:p>
          <a:p>
            <a:pPr algn="ctr"/>
            <a:r>
              <a:rPr lang="en-US" sz="1200" dirty="0"/>
              <a:t>outlet owned by </a:t>
            </a:r>
            <a:r>
              <a:rPr lang="en-US" sz="1200" dirty="0" err="1"/>
              <a:t>Srivastva</a:t>
            </a:r>
            <a:r>
              <a:rPr lang="en-US" sz="1200" dirty="0"/>
              <a:t> group</a:t>
            </a:r>
            <a:endParaRPr lang="en-PK" sz="1200" dirty="0"/>
          </a:p>
        </p:txBody>
      </p:sp>
    </p:spTree>
    <p:extLst>
      <p:ext uri="{BB962C8B-B14F-4D97-AF65-F5344CB8AC3E}">
        <p14:creationId xmlns:p14="http://schemas.microsoft.com/office/powerpoint/2010/main" val="3367476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4B3BD-0B34-4289-95B2-D3A0E46238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0848" y="20361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6600" b="1" dirty="0"/>
              <a:t>What is 5G Warfare?</a:t>
            </a:r>
            <a:endParaRPr lang="en-PK" sz="66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C7A705-392B-4ED0-B9A4-6DB39AEFD8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9266" y="2201017"/>
            <a:ext cx="4788148" cy="269543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A6D68B3-79CC-45BE-80CA-2EEAD60496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9266" y="5160300"/>
            <a:ext cx="2317812" cy="121685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E31A3BA-740F-48B7-8908-22D5A5FEBF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9602" y="5160301"/>
            <a:ext cx="2317812" cy="121685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25559AC-B674-4505-9B31-EC8DE1ADF286}"/>
              </a:ext>
            </a:extLst>
          </p:cNvPr>
          <p:cNvSpPr txBox="1"/>
          <p:nvPr/>
        </p:nvSpPr>
        <p:spPr>
          <a:xfrm>
            <a:off x="413427" y="3344418"/>
            <a:ext cx="648957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War of Digital Medium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Fake News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Fake Websites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Targeted social Media campaigns</a:t>
            </a:r>
            <a:endParaRPr lang="en-PK" sz="2800" dirty="0"/>
          </a:p>
        </p:txBody>
      </p:sp>
    </p:spTree>
    <p:extLst>
      <p:ext uri="{BB962C8B-B14F-4D97-AF65-F5344CB8AC3E}">
        <p14:creationId xmlns:p14="http://schemas.microsoft.com/office/powerpoint/2010/main" val="2119343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9F848-7309-4FE9-AB11-2DB8B42DDA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How it all began?</a:t>
            </a:r>
            <a:endParaRPr lang="en-PK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C9685A5-B3CA-4113-8A15-424DC4931F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4487" y="2147948"/>
            <a:ext cx="2961905" cy="280952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4B1D350-C1F1-446B-9B3E-0150A18C9339}"/>
              </a:ext>
            </a:extLst>
          </p:cNvPr>
          <p:cNvSpPr txBox="1"/>
          <p:nvPr/>
        </p:nvSpPr>
        <p:spPr>
          <a:xfrm>
            <a:off x="8691239" y="5353235"/>
            <a:ext cx="25651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Prof. Louis B Sohn</a:t>
            </a:r>
          </a:p>
          <a:p>
            <a:r>
              <a:rPr lang="en-US" dirty="0"/>
              <a:t>Human Rights Activist</a:t>
            </a:r>
            <a:endParaRPr lang="en-PK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FF1FEDC-13CA-4D9A-A9FE-B7E66273EF09}"/>
              </a:ext>
            </a:extLst>
          </p:cNvPr>
          <p:cNvSpPr txBox="1"/>
          <p:nvPr/>
        </p:nvSpPr>
        <p:spPr>
          <a:xfrm>
            <a:off x="994299" y="3737499"/>
            <a:ext cx="616386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Participated in the UNHRC session in 2007 and 2011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Criticized Pakistan for its human rights abuses.</a:t>
            </a:r>
            <a:endParaRPr lang="en-PK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523BDB-F872-408A-9DDF-8873E6CD9E34}"/>
              </a:ext>
            </a:extLst>
          </p:cNvPr>
          <p:cNvSpPr txBox="1"/>
          <p:nvPr/>
        </p:nvSpPr>
        <p:spPr>
          <a:xfrm>
            <a:off x="994299" y="4772806"/>
            <a:ext cx="32800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Had already died in 2006</a:t>
            </a:r>
            <a:endParaRPr lang="en-PK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C260F2-0D15-43E1-ABD5-B4D5BBB94AC5}"/>
              </a:ext>
            </a:extLst>
          </p:cNvPr>
          <p:cNvSpPr txBox="1"/>
          <p:nvPr/>
        </p:nvSpPr>
        <p:spPr>
          <a:xfrm>
            <a:off x="544725" y="5279282"/>
            <a:ext cx="8029762" cy="57888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800" b="1" dirty="0"/>
              <a:t>THEN WHO PARTICIPATED IN THOSE EVENTS???</a:t>
            </a:r>
            <a:endParaRPr lang="en-PK" sz="2800" b="1" dirty="0"/>
          </a:p>
        </p:txBody>
      </p:sp>
    </p:spTree>
    <p:extLst>
      <p:ext uri="{BB962C8B-B14F-4D97-AF65-F5344CB8AC3E}">
        <p14:creationId xmlns:p14="http://schemas.microsoft.com/office/powerpoint/2010/main" val="2388816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E8160-5E35-40CD-AC61-6A05BE8E2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EU Dis-Information Lab</a:t>
            </a:r>
            <a:endParaRPr lang="en-PK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B08AAD7-A4A3-4BE5-9386-D9D0CF2B9A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677" y="2437620"/>
            <a:ext cx="3035006" cy="3035006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ECEAD79-17E9-49FD-A71F-2E52BA66189F}"/>
              </a:ext>
            </a:extLst>
          </p:cNvPr>
          <p:cNvSpPr txBox="1"/>
          <p:nvPr/>
        </p:nvSpPr>
        <p:spPr>
          <a:xfrm>
            <a:off x="8715107" y="5033640"/>
            <a:ext cx="2682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Alexandre </a:t>
            </a:r>
            <a:r>
              <a:rPr lang="en-US" dirty="0" err="1"/>
              <a:t>Alaphilippe</a:t>
            </a:r>
            <a:endParaRPr lang="en-PK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C0E055C-BCA0-4F1F-8343-639A9ABD55BE}"/>
              </a:ext>
            </a:extLst>
          </p:cNvPr>
          <p:cNvSpPr txBox="1"/>
          <p:nvPr/>
        </p:nvSpPr>
        <p:spPr>
          <a:xfrm>
            <a:off x="1322773" y="2769833"/>
            <a:ext cx="633057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watchdog which monitors and exposes global</a:t>
            </a:r>
          </a:p>
          <a:p>
            <a:r>
              <a:rPr lang="en-US" dirty="0"/>
              <a:t>    Propaganda campaigns against targeted groups.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Started investigating Prof. Louis B Sohn’s resurrection.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ADC1572-C4C4-43EE-93AB-335639B249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9037" y="0"/>
            <a:ext cx="4271639" cy="243762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E7B8C3B-9D99-45E9-BD4D-16172CE3B7DD}"/>
              </a:ext>
            </a:extLst>
          </p:cNvPr>
          <p:cNvSpPr txBox="1"/>
          <p:nvPr/>
        </p:nvSpPr>
        <p:spPr>
          <a:xfrm>
            <a:off x="1322773" y="4202643"/>
            <a:ext cx="645721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Published the report “Indian Chronicles” in Dec 2020.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Exposed a propaganda network working for the past </a:t>
            </a:r>
          </a:p>
          <a:p>
            <a:r>
              <a:rPr lang="en-US" dirty="0"/>
              <a:t>    15 years.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9FE9DE9-5FAD-4B91-9336-915E0BF22413}"/>
              </a:ext>
            </a:extLst>
          </p:cNvPr>
          <p:cNvSpPr txBox="1"/>
          <p:nvPr/>
        </p:nvSpPr>
        <p:spPr>
          <a:xfrm>
            <a:off x="8416948" y="5296770"/>
            <a:ext cx="32784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Executive Director of Eu Dis-info Lab</a:t>
            </a:r>
          </a:p>
        </p:txBody>
      </p:sp>
    </p:spTree>
    <p:extLst>
      <p:ext uri="{BB962C8B-B14F-4D97-AF65-F5344CB8AC3E}">
        <p14:creationId xmlns:p14="http://schemas.microsoft.com/office/powerpoint/2010/main" val="3510487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34305-6006-4F76-8F04-5C9B9D8723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THE INDIAN CHRONICLES, 2020</a:t>
            </a:r>
            <a:endParaRPr lang="en-PK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72B114C-3145-4F55-8B4F-1A0C594334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873" y="1966417"/>
            <a:ext cx="3610252" cy="482871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7AE587E-B4EF-4F85-A948-82CE6FCDF6CB}"/>
              </a:ext>
            </a:extLst>
          </p:cNvPr>
          <p:cNvSpPr txBox="1"/>
          <p:nvPr/>
        </p:nvSpPr>
        <p:spPr>
          <a:xfrm>
            <a:off x="810000" y="3864654"/>
            <a:ext cx="25042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550+ Domain fake</a:t>
            </a:r>
          </a:p>
          <a:p>
            <a:r>
              <a:rPr lang="en-US" dirty="0"/>
              <a:t>     names registered</a:t>
            </a:r>
            <a:endParaRPr lang="en-PK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9B74D2-C841-4332-86D5-091D7E128665}"/>
              </a:ext>
            </a:extLst>
          </p:cNvPr>
          <p:cNvSpPr txBox="1"/>
          <p:nvPr/>
        </p:nvSpPr>
        <p:spPr>
          <a:xfrm>
            <a:off x="810000" y="4824896"/>
            <a:ext cx="1907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Identity Theft</a:t>
            </a:r>
            <a:endParaRPr lang="en-PK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851EDF7-864B-4246-AD9F-C943E178E9DB}"/>
              </a:ext>
            </a:extLst>
          </p:cNvPr>
          <p:cNvSpPr txBox="1"/>
          <p:nvPr/>
        </p:nvSpPr>
        <p:spPr>
          <a:xfrm>
            <a:off x="810000" y="5508140"/>
            <a:ext cx="28248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Resurrection of dead</a:t>
            </a:r>
          </a:p>
          <a:p>
            <a:r>
              <a:rPr lang="en-US" dirty="0"/>
              <a:t>     people and NGOs</a:t>
            </a:r>
            <a:endParaRPr lang="en-PK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6BD0917-868B-4EAD-B278-AE41E3F8C1B1}"/>
              </a:ext>
            </a:extLst>
          </p:cNvPr>
          <p:cNvSpPr txBox="1"/>
          <p:nvPr/>
        </p:nvSpPr>
        <p:spPr>
          <a:xfrm>
            <a:off x="810000" y="2904412"/>
            <a:ext cx="29225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Fake Media in Brussels</a:t>
            </a:r>
          </a:p>
          <a:p>
            <a:r>
              <a:rPr lang="en-US" dirty="0"/>
              <a:t>     and Geneva</a:t>
            </a:r>
            <a:endParaRPr lang="en-PK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4974701-7841-44B3-9DC1-5F36CA089B38}"/>
              </a:ext>
            </a:extLst>
          </p:cNvPr>
          <p:cNvSpPr txBox="1"/>
          <p:nvPr/>
        </p:nvSpPr>
        <p:spPr>
          <a:xfrm>
            <a:off x="8459403" y="3859837"/>
            <a:ext cx="3127820" cy="715089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All with one single GOAL,</a:t>
            </a:r>
          </a:p>
          <a:p>
            <a:r>
              <a:rPr lang="en-US" dirty="0"/>
              <a:t>“TO DISCREDIT PAKISTAN”.</a:t>
            </a: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705053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11" grpId="0"/>
      <p:bldP spid="1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E6C03-0D21-4CA6-8452-FCA994E208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LOBBYING IN BRUSSELS (EU Head Office)</a:t>
            </a:r>
            <a:endParaRPr lang="en-PK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130376-1C00-45F5-97FF-4DDC3C886C1E}"/>
              </a:ext>
            </a:extLst>
          </p:cNvPr>
          <p:cNvSpPr txBox="1"/>
          <p:nvPr/>
        </p:nvSpPr>
        <p:spPr>
          <a:xfrm>
            <a:off x="1238250" y="2314575"/>
            <a:ext cx="10699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Fake media outlets reported Private trips as official visits of European Members of Parliament</a:t>
            </a:r>
          </a:p>
          <a:p>
            <a:pPr algn="ctr"/>
            <a:r>
              <a:rPr lang="en-US" b="1" dirty="0"/>
              <a:t>and miss-quoted statements.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AA27C2D-8FB8-4906-A95B-9D5F304742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9375" y="3019187"/>
            <a:ext cx="3056060" cy="230981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3B4852C-FFBB-4011-8366-6B9B858F54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8556" y="3019187"/>
            <a:ext cx="3259137" cy="230620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51746E7-E030-41E5-9C1F-19EB08A9443A}"/>
              </a:ext>
            </a:extLst>
          </p:cNvPr>
          <p:cNvSpPr txBox="1"/>
          <p:nvPr/>
        </p:nvSpPr>
        <p:spPr>
          <a:xfrm>
            <a:off x="1238250" y="5575300"/>
            <a:ext cx="38811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50" dirty="0" err="1"/>
              <a:t>Convered</a:t>
            </a:r>
            <a:r>
              <a:rPr lang="en-US" sz="1550" dirty="0"/>
              <a:t> by: DNA Media Group</a:t>
            </a:r>
          </a:p>
          <a:p>
            <a:r>
              <a:rPr lang="en-US" sz="1550" dirty="0"/>
              <a:t>FACT: Not an official delegation</a:t>
            </a:r>
            <a:endParaRPr lang="en-PK" sz="155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30C398F-3642-4D97-A673-CB1552887AD1}"/>
              </a:ext>
            </a:extLst>
          </p:cNvPr>
          <p:cNvSpPr txBox="1"/>
          <p:nvPr/>
        </p:nvSpPr>
        <p:spPr>
          <a:xfrm>
            <a:off x="4958556" y="5571695"/>
            <a:ext cx="38811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50" dirty="0" err="1"/>
              <a:t>Convered</a:t>
            </a:r>
            <a:r>
              <a:rPr lang="en-US" sz="1550" dirty="0"/>
              <a:t> by: DNA Media Group</a:t>
            </a:r>
          </a:p>
          <a:p>
            <a:r>
              <a:rPr lang="en-US" sz="1550" dirty="0"/>
              <a:t>FACT : Statement by a Single MEP</a:t>
            </a:r>
            <a:endParaRPr lang="en-PK" sz="1550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3EB77CD5-1F6C-4BCF-8DFA-C40C1E1725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8832" y="3019186"/>
            <a:ext cx="3220929" cy="2306207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93186EA-A343-4FFA-AB92-B0812C3E7047}"/>
              </a:ext>
            </a:extLst>
          </p:cNvPr>
          <p:cNvSpPr txBox="1"/>
          <p:nvPr/>
        </p:nvSpPr>
        <p:spPr>
          <a:xfrm>
            <a:off x="8518825" y="5551785"/>
            <a:ext cx="3881191" cy="8079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50" dirty="0" err="1"/>
              <a:t>Convered</a:t>
            </a:r>
            <a:r>
              <a:rPr lang="en-US" sz="1550" dirty="0"/>
              <a:t> by: ANI Media Group</a:t>
            </a:r>
          </a:p>
          <a:p>
            <a:r>
              <a:rPr lang="en-US" sz="1550" dirty="0"/>
              <a:t>FACT : Henri </a:t>
            </a:r>
            <a:r>
              <a:rPr lang="en-US" sz="1550" dirty="0" err="1"/>
              <a:t>Malosse</a:t>
            </a:r>
            <a:r>
              <a:rPr lang="en-US" sz="1550" dirty="0"/>
              <a:t> exaggerating </a:t>
            </a:r>
          </a:p>
          <a:p>
            <a:r>
              <a:rPr lang="en-US" sz="1550" dirty="0"/>
              <a:t>	  his authority.</a:t>
            </a:r>
          </a:p>
        </p:txBody>
      </p:sp>
    </p:spTree>
    <p:extLst>
      <p:ext uri="{BB962C8B-B14F-4D97-AF65-F5344CB8AC3E}">
        <p14:creationId xmlns:p14="http://schemas.microsoft.com/office/powerpoint/2010/main" val="2383397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5" grpId="0"/>
      <p:bldP spid="16" grpId="0"/>
      <p:bldP spid="1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22AF63-42F6-41D1-8F34-F1C3D05B32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1" y="608294"/>
            <a:ext cx="10571998" cy="970450"/>
          </a:xfrm>
        </p:spPr>
        <p:txBody>
          <a:bodyPr/>
          <a:lstStyle/>
          <a:p>
            <a:pPr algn="ctr"/>
            <a:r>
              <a:rPr lang="en-US" dirty="0"/>
              <a:t>THAT’S NOT ALL….</a:t>
            </a:r>
            <a:br>
              <a:rPr lang="en-US" dirty="0"/>
            </a:br>
            <a:r>
              <a:rPr lang="en-US" dirty="0"/>
              <a:t>A BIG/COPY PASTE NETWORK</a:t>
            </a:r>
            <a:endParaRPr lang="en-PK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6E6DDEB-65EB-458C-A150-981ED72FE61C}"/>
              </a:ext>
            </a:extLst>
          </p:cNvPr>
          <p:cNvSpPr txBox="1"/>
          <p:nvPr/>
        </p:nvSpPr>
        <p:spPr>
          <a:xfrm>
            <a:off x="1136147" y="2370338"/>
            <a:ext cx="99197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THE ROLE OF ANI NEWS AGENCY: REPACKAGING AND AMPLIFYING CONTENT PRODUCED</a:t>
            </a:r>
          </a:p>
          <a:p>
            <a:pPr algn="ctr"/>
            <a:r>
              <a:rPr lang="en-US" b="1" dirty="0"/>
              <a:t>IN BRUSSELS AND GENEVA</a:t>
            </a:r>
            <a:endParaRPr lang="en-PK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0139BE-9C76-4935-863D-3E6916F66665}"/>
              </a:ext>
            </a:extLst>
          </p:cNvPr>
          <p:cNvSpPr txBox="1"/>
          <p:nvPr/>
        </p:nvSpPr>
        <p:spPr>
          <a:xfrm>
            <a:off x="810001" y="3105834"/>
            <a:ext cx="110642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ANI owned about 450 ‘self-proclaimed’  news outlets which basically copy-pasted the content</a:t>
            </a:r>
          </a:p>
          <a:p>
            <a:r>
              <a:rPr lang="en-US" dirty="0"/>
              <a:t>     generated with the help of Fake NGOs in UN (Geneva) and EU Parliament (Brussels). </a:t>
            </a:r>
            <a:endParaRPr lang="en-PK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64A4912-A912-4D7C-9DB5-556175A02F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752" y="4103813"/>
            <a:ext cx="2569827" cy="229004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D97628C-3FF3-48D4-A633-CB2973EB28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0917" y="4103814"/>
            <a:ext cx="2648353" cy="229004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EC157EE-F8E3-4B6C-B9D2-39423BE6F5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2608" y="4103814"/>
            <a:ext cx="2648354" cy="234545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91C447C-2A30-4DD8-B7FF-4514AD6B0B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34300" y="4103814"/>
            <a:ext cx="2839948" cy="2350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235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2F6AE-91A1-4A74-83F7-F528A9B32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600" dirty="0"/>
              <a:t>SRIVASTAVA GROUP: The culprit pulling strings behind the curtain</a:t>
            </a:r>
            <a:endParaRPr lang="en-PK" sz="3600" dirty="0"/>
          </a:p>
        </p:txBody>
      </p:sp>
    </p:spTree>
    <p:extLst>
      <p:ext uri="{BB962C8B-B14F-4D97-AF65-F5344CB8AC3E}">
        <p14:creationId xmlns:p14="http://schemas.microsoft.com/office/powerpoint/2010/main" val="7673669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E2E54-D6A2-4688-AF84-906054F2E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A3BD07-F8AF-4439-BA2D-6CF5589996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17653750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TM03457503[[fn=Quotable]]</Template>
  <TotalTime>1803</TotalTime>
  <Words>526</Words>
  <Application>Microsoft Office PowerPoint</Application>
  <PresentationFormat>Widescreen</PresentationFormat>
  <Paragraphs>84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Century Gothic</vt:lpstr>
      <vt:lpstr>Wingdings 2</vt:lpstr>
      <vt:lpstr>Quotable</vt:lpstr>
      <vt:lpstr>PowerPoint Presentation</vt:lpstr>
      <vt:lpstr>What is 5G Warfare?</vt:lpstr>
      <vt:lpstr>How it all began?</vt:lpstr>
      <vt:lpstr>     EU Dis-Information Lab</vt:lpstr>
      <vt:lpstr>THE INDIAN CHRONICLES, 2020</vt:lpstr>
      <vt:lpstr>LOBBYING IN BRUSSELS (EU Head Office)</vt:lpstr>
      <vt:lpstr>THAT’S NOT ALL…. A BIG/COPY PASTE NETWORK</vt:lpstr>
      <vt:lpstr>SRIVASTAVA GROUP: The culprit pulling strings behind the curtain</vt:lpstr>
      <vt:lpstr>PowerPoint Presentation</vt:lpstr>
      <vt:lpstr>PowerPoint Presentation</vt:lpstr>
      <vt:lpstr>FAKE NETWORK OF NGOs in EU AND UN</vt:lpstr>
      <vt:lpstr>CASE STUDY I</vt:lpstr>
      <vt:lpstr>CASE STUDY II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Student Profile</dc:creator>
  <cp:lastModifiedBy>Student Profile</cp:lastModifiedBy>
  <cp:revision>26</cp:revision>
  <dcterms:created xsi:type="dcterms:W3CDTF">2021-03-31T02:30:48Z</dcterms:created>
  <dcterms:modified xsi:type="dcterms:W3CDTF">2021-04-05T15:17:22Z</dcterms:modified>
</cp:coreProperties>
</file>

<file path=docProps/thumbnail.jpeg>
</file>